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8" d="100"/>
          <a:sy n="88" d="100"/>
        </p:scale>
        <p:origin x="-87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15/03/1445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15/03/1445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15/03/1445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pPr/>
              <a:t>15/03/1445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548640"/>
            <a:ext cx="6400800"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15/03/1445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pPr/>
              <a:t>15/03/1445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548639"/>
            <a:ext cx="3346704"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548640"/>
            <a:ext cx="3346704"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15/03/1445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15/03/1445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15/03/1445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15/03/1445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15/03/1445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pPr/>
              <a:t>15/03/1445</a:t>
            </a:fld>
            <a:endParaRPr lang="ar-SA"/>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rotWithShape="1">
          <a:blip r:embed="rId2" cstate="print">
            <a:extLst>
              <a:ext uri="{28A0092B-C50C-407E-A947-70E740481C1C}">
                <a14:useLocalDpi xmlns="" xmlns:a14="http://schemas.microsoft.com/office/drawing/2010/main" val="0"/>
              </a:ext>
            </a:extLst>
          </a:blip>
          <a:srcRect t="32121" b="18585"/>
          <a:stretch/>
        </p:blipFill>
        <p:spPr>
          <a:xfrm>
            <a:off x="1" y="0"/>
            <a:ext cx="9143999" cy="5143500"/>
          </a:xfrm>
          <a:prstGeom prst="rect">
            <a:avLst/>
          </a:prstGeom>
        </p:spPr>
      </p:pic>
      <p:sp>
        <p:nvSpPr>
          <p:cNvPr id="7" name="مربع نص 6"/>
          <p:cNvSpPr txBox="1"/>
          <p:nvPr/>
        </p:nvSpPr>
        <p:spPr>
          <a:xfrm>
            <a:off x="107504" y="141480"/>
            <a:ext cx="8928992" cy="5047536"/>
          </a:xfrm>
          <a:prstGeom prst="rect">
            <a:avLst/>
          </a:prstGeom>
          <a:noFill/>
        </p:spPr>
        <p:txBody>
          <a:bodyPr wrap="square" rtlCol="0">
            <a:spAutoFit/>
          </a:bodyPr>
          <a:lstStyle/>
          <a:p>
            <a:pPr algn="ctr"/>
            <a:r>
              <a:rPr lang="en-US" sz="2800" b="1" dirty="0" smtClean="0">
                <a:solidFill>
                  <a:schemeClr val="accent1">
                    <a:lumMod val="75000"/>
                  </a:schemeClr>
                </a:solidFill>
                <a:effectLst>
                  <a:glow rad="228600">
                    <a:schemeClr val="accent2">
                      <a:satMod val="175000"/>
                      <a:alpha val="40000"/>
                    </a:schemeClr>
                  </a:glow>
                </a:effectLst>
                <a:latin typeface="Times New Roman" panose="02020603050405020304" pitchFamily="18" charset="0"/>
                <a:cs typeface="Times New Roman" panose="02020603050405020304" pitchFamily="18" charset="0"/>
              </a:rPr>
              <a:t>VETERINARY PARASITOLOGY </a:t>
            </a:r>
          </a:p>
          <a:p>
            <a:pPr algn="ctr"/>
            <a:endParaRPr lang="en-US" sz="2800"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THIRD YEAR STAGE</a:t>
            </a:r>
          </a:p>
          <a:p>
            <a:pPr algn="ctr"/>
            <a:r>
              <a:rPr lang="en-US" sz="2800" b="1" smtClean="0">
                <a:solidFill>
                  <a:schemeClr val="accent6">
                    <a:lumMod val="75000"/>
                  </a:schemeClr>
                </a:solidFill>
                <a:latin typeface="Times New Roman" panose="02020603050405020304" pitchFamily="18" charset="0"/>
                <a:cs typeface="Times New Roman" panose="02020603050405020304" pitchFamily="18" charset="0"/>
              </a:rPr>
              <a:t>2023-2022</a:t>
            </a:r>
            <a:endParaRPr lang="en-US" sz="2800" b="1" dirty="0" smtClean="0">
              <a:solidFill>
                <a:schemeClr val="accent6">
                  <a:lumMod val="75000"/>
                </a:schemeClr>
              </a:solidFill>
              <a:latin typeface="Times New Roman" panose="02020603050405020304" pitchFamily="18" charset="0"/>
              <a:cs typeface="Times New Roman" panose="02020603050405020304" pitchFamily="18" charset="0"/>
            </a:endParaRPr>
          </a:p>
          <a:p>
            <a:pPr algn="ctr"/>
            <a:endParaRPr lang="en-US" sz="2400" dirty="0" smtClean="0"/>
          </a:p>
          <a:p>
            <a:pPr algn="ctr"/>
            <a:r>
              <a:rPr lang="en-US" sz="2400" b="1" dirty="0" smtClean="0">
                <a:solidFill>
                  <a:schemeClr val="accent6">
                    <a:lumMod val="75000"/>
                  </a:schemeClr>
                </a:solidFill>
                <a:effectLst>
                  <a:glow rad="228600">
                    <a:schemeClr val="accent2">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PROF. DR. GAHZI Y. AL-EMARAH</a:t>
            </a:r>
          </a:p>
          <a:p>
            <a:pPr algn="ctr"/>
            <a:endParaRPr lang="en-US" sz="2400" b="1" dirty="0" smtClean="0">
              <a:solidFill>
                <a:schemeClr val="accent6">
                  <a:lumMod val="75000"/>
                </a:schemeClr>
              </a:solidFill>
              <a:latin typeface="Andalus" panose="02020603050405020304" pitchFamily="18" charset="-78"/>
              <a:cs typeface="Andalus" panose="02020603050405020304" pitchFamily="18" charset="-78"/>
            </a:endParaRPr>
          </a:p>
          <a:p>
            <a:pPr algn="ctr"/>
            <a:r>
              <a:rPr lang="en-US" sz="2400" b="1" dirty="0" smtClean="0">
                <a:solidFill>
                  <a:schemeClr val="accent1">
                    <a:lumMod val="75000"/>
                  </a:schemeClr>
                </a:solidFill>
                <a:latin typeface="Andalus" panose="02020603050405020304" pitchFamily="18" charset="-78"/>
                <a:cs typeface="Andalus" panose="02020603050405020304" pitchFamily="18" charset="-78"/>
              </a:rPr>
              <a:t>PARASITOLOGEST</a:t>
            </a:r>
            <a:endParaRPr lang="en-US" sz="2400" b="1" dirty="0">
              <a:solidFill>
                <a:schemeClr val="accent1">
                  <a:lumMod val="75000"/>
                </a:schemeClr>
              </a:solidFill>
              <a:latin typeface="Andalus" panose="02020603050405020304" pitchFamily="18" charset="-78"/>
              <a:cs typeface="Andalus" panose="02020603050405020304" pitchFamily="18" charset="-78"/>
            </a:endParaRPr>
          </a:p>
          <a:p>
            <a:pPr algn="ctr"/>
            <a:r>
              <a:rPr lang="en-US" sz="2400" b="1" dirty="0">
                <a:latin typeface="Times New Roman" panose="02020603050405020304" pitchFamily="18" charset="0"/>
                <a:cs typeface="Times New Roman" panose="02020603050405020304" pitchFamily="18" charset="0"/>
              </a:rPr>
              <a:t> </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Department of Veterinary Microbiology and Parasitology</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College of Veterinary Medicine</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University of Basrah</a:t>
            </a:r>
          </a:p>
          <a:p>
            <a:endParaRPr lang="en-US" dirty="0"/>
          </a:p>
        </p:txBody>
      </p:sp>
    </p:spTree>
    <p:extLst>
      <p:ext uri="{BB962C8B-B14F-4D97-AF65-F5344CB8AC3E}">
        <p14:creationId xmlns="" xmlns:p14="http://schemas.microsoft.com/office/powerpoint/2010/main" val="367494436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7">
                                            <p:txEl>
                                              <p:pRg st="5" end="5"/>
                                            </p:txEl>
                                          </p:spTgt>
                                        </p:tgtEl>
                                      </p:cBhvr>
                                    </p:animEffect>
                                    <p:animScale>
                                      <p:cBhvr>
                                        <p:cTn id="7" dur="250" autoRev="1" fill="hold"/>
                                        <p:tgtEl>
                                          <p:spTgt spid="7">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Life Cycle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Fertilized female may lay </a:t>
            </a:r>
            <a:r>
              <a:rPr lang="en-US" sz="2400" dirty="0">
                <a:solidFill>
                  <a:schemeClr val="accent6">
                    <a:lumMod val="75000"/>
                  </a:schemeClr>
                </a:solidFill>
                <a:latin typeface="Times New Roman" panose="02020603050405020304" pitchFamily="18" charset="0"/>
                <a:cs typeface="Times New Roman" panose="02020603050405020304" pitchFamily="18" charset="0"/>
              </a:rPr>
              <a:t>2ooooo</a:t>
            </a:r>
            <a:r>
              <a:rPr lang="en-US" sz="2400" dirty="0">
                <a:solidFill>
                  <a:schemeClr val="accent1">
                    <a:lumMod val="75000"/>
                  </a:schemeClr>
                </a:solidFill>
                <a:latin typeface="Times New Roman" panose="02020603050405020304" pitchFamily="18" charset="0"/>
                <a:cs typeface="Times New Roman" panose="02020603050405020304" pitchFamily="18" charset="0"/>
              </a:rPr>
              <a:t> eggs peer day, so, the eggs in feces of the host:</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Develop </a:t>
            </a:r>
            <a:r>
              <a:rPr lang="en-US" sz="2400" dirty="0">
                <a:solidFill>
                  <a:schemeClr val="accent1">
                    <a:lumMod val="75000"/>
                  </a:schemeClr>
                </a:solidFill>
                <a:latin typeface="Times New Roman" panose="02020603050405020304" pitchFamily="18" charset="0"/>
                <a:cs typeface="Times New Roman" panose="02020603050405020304" pitchFamily="18" charset="0"/>
              </a:rPr>
              <a:t>to the infective stage(</a:t>
            </a:r>
            <a:r>
              <a:rPr lang="en-US" sz="2400" dirty="0">
                <a:solidFill>
                  <a:schemeClr val="accent6">
                    <a:lumMod val="75000"/>
                  </a:schemeClr>
                </a:solidFill>
                <a:latin typeface="Times New Roman" panose="02020603050405020304" pitchFamily="18" charset="0"/>
                <a:cs typeface="Times New Roman" panose="02020603050405020304" pitchFamily="18" charset="0"/>
              </a:rPr>
              <a:t>second stage larva in egg</a:t>
            </a:r>
            <a:r>
              <a:rPr lang="en-US" sz="2400" dirty="0">
                <a:solidFill>
                  <a:schemeClr val="accent1">
                    <a:lumMod val="75000"/>
                  </a:schemeClr>
                </a:solidFill>
                <a:latin typeface="Times New Roman" panose="02020603050405020304" pitchFamily="18" charset="0"/>
                <a:cs typeface="Times New Roman" panose="02020603050405020304" pitchFamily="18" charset="0"/>
              </a:rPr>
              <a:t>) in </a:t>
            </a:r>
            <a:r>
              <a:rPr lang="en-US" sz="2400" dirty="0">
                <a:solidFill>
                  <a:schemeClr val="accent6">
                    <a:lumMod val="75000"/>
                  </a:schemeClr>
                </a:solidFill>
                <a:latin typeface="Times New Roman" panose="02020603050405020304" pitchFamily="18" charset="0"/>
                <a:cs typeface="Times New Roman" panose="02020603050405020304" pitchFamily="18" charset="0"/>
              </a:rPr>
              <a:t>10</a:t>
            </a:r>
            <a:r>
              <a:rPr lang="en-US" sz="2400" dirty="0">
                <a:solidFill>
                  <a:schemeClr val="accent1">
                    <a:lumMod val="75000"/>
                  </a:schemeClr>
                </a:solidFill>
                <a:latin typeface="Times New Roman" panose="02020603050405020304" pitchFamily="18" charset="0"/>
                <a:cs typeface="Times New Roman" panose="02020603050405020304" pitchFamily="18" charset="0"/>
              </a:rPr>
              <a:t> days or longer depending on the temperature.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eggs are very resistant to adverse condition ,like drying or freezing and to chemicals and may remain viable for as long as five years. But sandy soil with direct sunlight kill them in few weak.</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 has two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ecdyses</a:t>
            </a:r>
            <a:r>
              <a:rPr lang="en-US" sz="2400" dirty="0">
                <a:solidFill>
                  <a:schemeClr val="accent1">
                    <a:lumMod val="75000"/>
                  </a:schemeClr>
                </a:solidFill>
                <a:latin typeface="Times New Roman" panose="02020603050405020304" pitchFamily="18" charset="0"/>
                <a:cs typeface="Times New Roman" panose="02020603050405020304" pitchFamily="18" charset="0"/>
              </a:rPr>
              <a:t> occur before eggs hatch to third stage larva.</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NEMATODA</a:t>
            </a:r>
          </a:p>
          <a:p>
            <a:pPr algn="l"/>
            <a:endParaRPr lang="en-US" sz="2400" dirty="0" smtClean="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Life Cycle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infection takes place through ingestion of the eggs with food or water or from the soiled skin of the mother in the case sucking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ingested eggs hatch in the intestine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burrow into the wall of the gut.</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passed into the liver through the peritoneal cavity or by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hepatoportal</a:t>
            </a:r>
            <a:r>
              <a:rPr lang="en-US" sz="2400" dirty="0">
                <a:solidFill>
                  <a:schemeClr val="accent1">
                    <a:lumMod val="75000"/>
                  </a:schemeClr>
                </a:solidFill>
                <a:latin typeface="Times New Roman" panose="02020603050405020304" pitchFamily="18" charset="0"/>
                <a:cs typeface="Times New Roman" panose="02020603050405020304" pitchFamily="18" charset="0"/>
              </a:rPr>
              <a:t> blood stream.</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arrive in the liver in </a:t>
            </a:r>
            <a:r>
              <a:rPr lang="en-US" sz="2400" dirty="0">
                <a:solidFill>
                  <a:schemeClr val="accent6">
                    <a:lumMod val="75000"/>
                  </a:schemeClr>
                </a:solidFill>
                <a:latin typeface="Times New Roman" panose="02020603050405020304" pitchFamily="18" charset="0"/>
                <a:cs typeface="Times New Roman" panose="02020603050405020304" pitchFamily="18" charset="0"/>
              </a:rPr>
              <a:t>24</a:t>
            </a:r>
            <a:r>
              <a:rPr lang="en-US" sz="2400" dirty="0">
                <a:solidFill>
                  <a:schemeClr val="accent1">
                    <a:lumMod val="75000"/>
                  </a:schemeClr>
                </a:solidFill>
                <a:latin typeface="Times New Roman" panose="02020603050405020304" pitchFamily="18" charset="0"/>
                <a:cs typeface="Times New Roman" panose="02020603050405020304" pitchFamily="18" charset="0"/>
              </a:rPr>
              <a:t> hours after infection.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From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liver a larva carried by blood through the heart to the lungs.</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5262979"/>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Life </a:t>
            </a:r>
            <a:r>
              <a:rPr lang="en-US" sz="2400" b="1" dirty="0">
                <a:solidFill>
                  <a:schemeClr val="accent6">
                    <a:lumMod val="75000"/>
                  </a:schemeClr>
                </a:solidFill>
                <a:latin typeface="Times New Roman" panose="02020603050405020304" pitchFamily="18" charset="0"/>
                <a:cs typeface="Times New Roman" panose="02020603050405020304" pitchFamily="18" charset="0"/>
              </a:rPr>
              <a:t>Cycle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are recognizable as third stage larvae between the </a:t>
            </a:r>
            <a:r>
              <a:rPr lang="en-US" sz="2400" dirty="0">
                <a:solidFill>
                  <a:schemeClr val="accent6">
                    <a:lumMod val="75000"/>
                  </a:schemeClr>
                </a:solidFill>
                <a:latin typeface="Times New Roman" panose="02020603050405020304" pitchFamily="18" charset="0"/>
                <a:cs typeface="Times New Roman" panose="02020603050405020304" pitchFamily="18" charset="0"/>
              </a:rPr>
              <a:t>4-5</a:t>
            </a:r>
            <a:r>
              <a:rPr lang="en-US" sz="2400" dirty="0">
                <a:solidFill>
                  <a:schemeClr val="accent1">
                    <a:lumMod val="75000"/>
                  </a:schemeClr>
                </a:solidFill>
                <a:latin typeface="Times New Roman" panose="02020603050405020304" pitchFamily="18" charset="0"/>
                <a:cs typeface="Times New Roman" panose="02020603050405020304" pitchFamily="18" charset="0"/>
              </a:rPr>
              <a:t> days after infection.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There </a:t>
            </a:r>
            <a:r>
              <a:rPr lang="en-US" sz="2400" dirty="0">
                <a:solidFill>
                  <a:schemeClr val="accent1">
                    <a:lumMod val="75000"/>
                  </a:schemeClr>
                </a:solidFill>
                <a:latin typeface="Times New Roman" panose="02020603050405020304" pitchFamily="18" charset="0"/>
                <a:cs typeface="Times New Roman" panose="02020603050405020304" pitchFamily="18" charset="0"/>
              </a:rPr>
              <a:t>is one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moult</a:t>
            </a:r>
            <a:r>
              <a:rPr lang="en-US" sz="2400" dirty="0">
                <a:solidFill>
                  <a:schemeClr val="accent1">
                    <a:lumMod val="75000"/>
                  </a:schemeClr>
                </a:solidFill>
                <a:latin typeface="Times New Roman" panose="02020603050405020304" pitchFamily="18" charset="0"/>
                <a:cs typeface="Times New Roman" panose="02020603050405020304" pitchFamily="18" charset="0"/>
              </a:rPr>
              <a:t> in lung and liver.</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Larvae </a:t>
            </a:r>
            <a:r>
              <a:rPr lang="en-US" sz="2400" dirty="0">
                <a:solidFill>
                  <a:schemeClr val="accent1">
                    <a:lumMod val="75000"/>
                  </a:schemeClr>
                </a:solidFill>
                <a:latin typeface="Times New Roman" panose="02020603050405020304" pitchFamily="18" charset="0"/>
                <a:cs typeface="Times New Roman" panose="02020603050405020304" pitchFamily="18" charset="0"/>
              </a:rPr>
              <a:t>break out of alveolar capillary in to the alveolus and pass through the alveolar detach  the small bronchioles and then gradually ascend the bronchial tree after than into large bronchi and trachea.</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Larvae </a:t>
            </a:r>
            <a:r>
              <a:rPr lang="en-US" sz="2400" dirty="0">
                <a:solidFill>
                  <a:schemeClr val="accent1">
                    <a:lumMod val="75000"/>
                  </a:schemeClr>
                </a:solidFill>
                <a:latin typeface="Times New Roman" panose="02020603050405020304" pitchFamily="18" charset="0"/>
                <a:cs typeface="Times New Roman" panose="02020603050405020304" pitchFamily="18" charset="0"/>
              </a:rPr>
              <a:t>migrate to the pharynx when they are swallowed and </a:t>
            </a:r>
            <a:r>
              <a:rPr lang="en-US" sz="2400" dirty="0">
                <a:solidFill>
                  <a:schemeClr val="accent6">
                    <a:lumMod val="75000"/>
                  </a:schemeClr>
                </a:solidFill>
                <a:latin typeface="Times New Roman" panose="02020603050405020304" pitchFamily="18" charset="0"/>
                <a:cs typeface="Times New Roman" panose="02020603050405020304" pitchFamily="18" charset="0"/>
              </a:rPr>
              <a:t>3ed</a:t>
            </a:r>
            <a:r>
              <a:rPr lang="en-US" sz="2400" dirty="0">
                <a:solidFill>
                  <a:schemeClr val="accent1">
                    <a:lumMod val="75000"/>
                  </a:schemeClr>
                </a:solidFill>
                <a:latin typeface="Times New Roman" panose="02020603050405020304" pitchFamily="18" charset="0"/>
                <a:cs typeface="Times New Roman" panose="02020603050405020304" pitchFamily="18" charset="0"/>
              </a:rPr>
              <a:t> stage larvae arrived in the intestine through </a:t>
            </a:r>
            <a:r>
              <a:rPr lang="en-US" sz="2400" dirty="0">
                <a:solidFill>
                  <a:schemeClr val="accent6">
                    <a:lumMod val="75000"/>
                  </a:schemeClr>
                </a:solidFill>
                <a:latin typeface="Times New Roman" panose="02020603050405020304" pitchFamily="18" charset="0"/>
                <a:cs typeface="Times New Roman" panose="02020603050405020304" pitchFamily="18" charset="0"/>
              </a:rPr>
              <a:t>7-8</a:t>
            </a:r>
            <a:r>
              <a:rPr lang="en-US" sz="2400" dirty="0">
                <a:solidFill>
                  <a:schemeClr val="accent1">
                    <a:lumMod val="75000"/>
                  </a:schemeClr>
                </a:solidFill>
                <a:latin typeface="Times New Roman" panose="02020603050405020304" pitchFamily="18" charset="0"/>
                <a:cs typeface="Times New Roman" panose="02020603050405020304" pitchFamily="18" charset="0"/>
              </a:rPr>
              <a:t> after infection.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There </a:t>
            </a:r>
            <a:r>
              <a:rPr lang="en-US" sz="2400" dirty="0">
                <a:solidFill>
                  <a:schemeClr val="accent1">
                    <a:lumMod val="75000"/>
                  </a:schemeClr>
                </a:solidFill>
                <a:latin typeface="Times New Roman" panose="02020603050405020304" pitchFamily="18" charset="0"/>
                <a:cs typeface="Times New Roman" panose="02020603050405020304" pitchFamily="18" charset="0"/>
              </a:rPr>
              <a:t>are two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moult</a:t>
            </a:r>
            <a:r>
              <a:rPr lang="en-US" sz="2400" dirty="0">
                <a:solidFill>
                  <a:schemeClr val="accent1">
                    <a:lumMod val="75000"/>
                  </a:schemeClr>
                </a:solidFill>
                <a:latin typeface="Times New Roman" panose="02020603050405020304" pitchFamily="18" charset="0"/>
                <a:cs typeface="Times New Roman" panose="02020603050405020304" pitchFamily="18" charset="0"/>
              </a:rPr>
              <a:t> occurred in the intestine it reach to adult worms.</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1569660"/>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Life Cycle </a:t>
            </a:r>
            <a:endParaRPr lang="en-US" sz="2400" dirty="0" smtClean="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Worms </a:t>
            </a:r>
            <a:r>
              <a:rPr lang="en-US" sz="2400" dirty="0">
                <a:solidFill>
                  <a:schemeClr val="accent1">
                    <a:lumMod val="75000"/>
                  </a:schemeClr>
                </a:solidFill>
                <a:latin typeface="Times New Roman" panose="02020603050405020304" pitchFamily="18" charset="0"/>
                <a:cs typeface="Times New Roman" panose="02020603050405020304" pitchFamily="18" charset="0"/>
              </a:rPr>
              <a:t>reach maturity </a:t>
            </a:r>
            <a:r>
              <a:rPr lang="en-US" sz="2400" dirty="0">
                <a:solidFill>
                  <a:schemeClr val="accent6">
                    <a:lumMod val="75000"/>
                  </a:schemeClr>
                </a:solidFill>
                <a:latin typeface="Times New Roman" panose="02020603050405020304" pitchFamily="18" charset="0"/>
                <a:cs typeface="Times New Roman" panose="02020603050405020304" pitchFamily="18" charset="0"/>
              </a:rPr>
              <a:t>80-83</a:t>
            </a:r>
            <a:r>
              <a:rPr lang="en-US" sz="2400" dirty="0">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days after infection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prepatent</a:t>
            </a:r>
            <a:r>
              <a:rPr lang="en-US" sz="2400" dirty="0">
                <a:solidFill>
                  <a:schemeClr val="accent6">
                    <a:lumMod val="75000"/>
                  </a:schemeClr>
                </a:solidFill>
                <a:latin typeface="Times New Roman" panose="02020603050405020304" pitchFamily="18" charset="0"/>
                <a:cs typeface="Times New Roman" panose="02020603050405020304" pitchFamily="18" charset="0"/>
              </a:rPr>
              <a:t> period</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1938992"/>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err="1">
                <a:solidFill>
                  <a:schemeClr val="accent6">
                    <a:lumMod val="75000"/>
                  </a:schemeClr>
                </a:solidFill>
                <a:latin typeface="Times New Roman" panose="02020603050405020304" pitchFamily="18" charset="0"/>
                <a:cs typeface="Times New Roman" panose="02020603050405020304" pitchFamily="18" charset="0"/>
              </a:rPr>
              <a:t>Ascaridia</a:t>
            </a:r>
            <a:r>
              <a:rPr lang="en-US" sz="2400" b="1" dirty="0">
                <a:solidFill>
                  <a:schemeClr val="accent6">
                    <a:lumMod val="75000"/>
                  </a:schemeClr>
                </a:solidFill>
                <a:latin typeface="Times New Roman" panose="02020603050405020304" pitchFamily="18" charset="0"/>
                <a:cs typeface="Times New Roman" panose="02020603050405020304" pitchFamily="18" charset="0"/>
              </a:rPr>
              <a:t> Life Cycle</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pic>
        <p:nvPicPr>
          <p:cNvPr id="5" name="صورة 4" descr="H:\أوليات كتاب الطفيليات\Parascaris and Strongylus\Parasite-Cycle-Ascarids-1024x791.jpg"/>
          <p:cNvPicPr/>
          <p:nvPr/>
        </p:nvPicPr>
        <p:blipFill>
          <a:blip r:embed="rId2" cstate="print"/>
          <a:srcRect/>
          <a:stretch>
            <a:fillRect/>
          </a:stretch>
        </p:blipFill>
        <p:spPr bwMode="auto">
          <a:xfrm>
            <a:off x="2285984" y="1563638"/>
            <a:ext cx="5214974" cy="3456384"/>
          </a:xfrm>
          <a:prstGeom prst="rect">
            <a:avLst/>
          </a:prstGeom>
          <a:noFill/>
          <a:ln w="9525">
            <a:noFill/>
            <a:miter lim="800000"/>
            <a:headEnd/>
            <a:tailEnd/>
          </a:ln>
        </p:spPr>
      </p:pic>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2308324"/>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Life Cycle of </a:t>
            </a:r>
            <a:r>
              <a:rPr lang="en-US" sz="2400" b="1" i="1" dirty="0" err="1">
                <a:solidFill>
                  <a:schemeClr val="accent1">
                    <a:lumMod val="75000"/>
                  </a:schemeClr>
                </a:solidFill>
                <a:latin typeface="Times New Roman" panose="02020603050405020304" pitchFamily="18" charset="0"/>
                <a:cs typeface="Times New Roman" panose="02020603050405020304" pitchFamily="18" charset="0"/>
              </a:rPr>
              <a:t>Parascaris</a:t>
            </a:r>
            <a:r>
              <a:rPr lang="en-US" sz="2400" b="1" i="1" dirty="0">
                <a:solidFill>
                  <a:schemeClr val="accent1">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1">
                    <a:lumMod val="75000"/>
                  </a:schemeClr>
                </a:solidFill>
                <a:latin typeface="Times New Roman" panose="02020603050405020304" pitchFamily="18" charset="0"/>
                <a:cs typeface="Times New Roman" panose="02020603050405020304" pitchFamily="18" charset="0"/>
              </a:rPr>
              <a:t>equorum</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smtClean="0">
              <a:solidFill>
                <a:schemeClr val="accent6">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pic>
        <p:nvPicPr>
          <p:cNvPr id="3" name="صورة 2" descr="H:\أوليات كتاب الطفيليات\Parascaris and Strongylus\Asc19c.gif"/>
          <p:cNvPicPr/>
          <p:nvPr/>
        </p:nvPicPr>
        <p:blipFill>
          <a:blip r:embed="rId2" cstate="print"/>
          <a:srcRect/>
          <a:stretch>
            <a:fillRect/>
          </a:stretch>
        </p:blipFill>
        <p:spPr bwMode="auto">
          <a:xfrm>
            <a:off x="2928926" y="1563638"/>
            <a:ext cx="3929090" cy="33843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384720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800" b="1" dirty="0">
                <a:solidFill>
                  <a:schemeClr val="accent6">
                    <a:lumMod val="75000"/>
                  </a:schemeClr>
                </a:solidFill>
                <a:latin typeface="Times New Roman" panose="02020603050405020304" pitchFamily="18" charset="0"/>
                <a:cs typeface="Times New Roman" panose="02020603050405020304" pitchFamily="18" charset="0"/>
              </a:rPr>
              <a:t>Pathogenicity and Pathogenesis</a:t>
            </a:r>
            <a:endParaRPr lang="en-US" sz="28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Pathogenicity </a:t>
            </a:r>
            <a:r>
              <a:rPr lang="en-US" sz="2400" dirty="0">
                <a:solidFill>
                  <a:schemeClr val="accent1">
                    <a:lumMod val="75000"/>
                  </a:schemeClr>
                </a:solidFill>
                <a:latin typeface="Times New Roman" panose="02020603050405020304" pitchFamily="18" charset="0"/>
                <a:cs typeface="Times New Roman" panose="02020603050405020304" pitchFamily="18" charset="0"/>
              </a:rPr>
              <a:t>in Horses: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1-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Catarrhal enteritis.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Intestine obstruction.</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3-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 </a:t>
            </a:r>
            <a:r>
              <a:rPr lang="en-US" sz="2400" dirty="0">
                <a:solidFill>
                  <a:schemeClr val="accent1">
                    <a:lumMod val="75000"/>
                  </a:schemeClr>
                </a:solidFill>
                <a:latin typeface="Times New Roman" panose="02020603050405020304" pitchFamily="18" charset="0"/>
                <a:cs typeface="Times New Roman" panose="02020603050405020304" pitchFamily="18" charset="0"/>
              </a:rPr>
              <a:t>depression of albumin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synthesis.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4-</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Hepatic </a:t>
            </a:r>
            <a:r>
              <a:rPr lang="en-US" sz="2400" dirty="0">
                <a:solidFill>
                  <a:schemeClr val="accent1">
                    <a:lumMod val="75000"/>
                  </a:schemeClr>
                </a:solidFill>
                <a:latin typeface="Times New Roman" panose="02020603050405020304" pitchFamily="18" charset="0"/>
                <a:cs typeface="Times New Roman" panose="02020603050405020304" pitchFamily="18" charset="0"/>
              </a:rPr>
              <a:t>and pulmonary damage caused by larval migration.</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5-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Circulating </a:t>
            </a:r>
            <a:r>
              <a:rPr lang="en-US" sz="2400" dirty="0">
                <a:solidFill>
                  <a:schemeClr val="accent1">
                    <a:lumMod val="75000"/>
                  </a:schemeClr>
                </a:solidFill>
                <a:latin typeface="Times New Roman" panose="02020603050405020304" pitchFamily="18" charset="0"/>
                <a:cs typeface="Times New Roman" panose="02020603050405020304" pitchFamily="18" charset="0"/>
              </a:rPr>
              <a:t>eosinophilia.</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circle(in)">
                                      <p:cBhvr>
                                        <p:cTn id="12" dur="2000"/>
                                        <p:tgtEl>
                                          <p:spTgt spid="4">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circle(in)">
                                      <p:cBhvr>
                                        <p:cTn id="15" dur="2000"/>
                                        <p:tgtEl>
                                          <p:spTgt spid="4">
                                            <p:txEl>
                                              <p:pRg st="5" end="5"/>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circle(in)">
                                      <p:cBhvr>
                                        <p:cTn id="18" dur="2000"/>
                                        <p:tgtEl>
                                          <p:spTgt spid="4">
                                            <p:txEl>
                                              <p:pRg st="6" end="6"/>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circle(in)">
                                      <p:cBhvr>
                                        <p:cTn id="21" dur="2000"/>
                                        <p:tgtEl>
                                          <p:spTgt spid="4">
                                            <p:txEl>
                                              <p:pRg st="7" end="7"/>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circle(in)">
                                      <p:cBhvr>
                                        <p:cTn id="24"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5262979"/>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Clinical Signs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Foal three to nine months of age especially suffer from this parasite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1-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Diarrhoea</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which may be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foetid</a:t>
            </a:r>
            <a:r>
              <a:rPr lang="en-US" sz="2400" dirty="0">
                <a:solidFill>
                  <a:schemeClr val="accent1">
                    <a:lumMod val="75000"/>
                  </a:schemeClr>
                </a:solidFill>
                <a:latin typeface="Times New Roman" panose="02020603050405020304" pitchFamily="18" charset="0"/>
                <a:cs typeface="Times New Roman" panose="02020603050405020304" pitchFamily="18" charset="0"/>
              </a:rPr>
              <a:t> in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odour</a:t>
            </a:r>
            <a:r>
              <a:rPr lang="en-US" sz="2400" dirty="0">
                <a:solidFill>
                  <a:schemeClr val="accent1">
                    <a:lumMod val="75000"/>
                  </a:schemeClr>
                </a:solidFill>
                <a:latin typeface="Times New Roman" panose="02020603050405020304" pitchFamily="18" charset="0"/>
                <a:cs typeface="Times New Roman" panose="02020603050405020304" pitchFamily="18" charset="0"/>
              </a:rPr>
              <a:t> and pale in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colour</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General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malais</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3-</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coat is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harsh.</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4-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Animals </a:t>
            </a:r>
            <a:r>
              <a:rPr lang="en-US" sz="2400" dirty="0">
                <a:solidFill>
                  <a:schemeClr val="accent1">
                    <a:lumMod val="75000"/>
                  </a:schemeClr>
                </a:solidFill>
                <a:latin typeface="Times New Roman" panose="02020603050405020304" pitchFamily="18" charset="0"/>
                <a:cs typeface="Times New Roman" panose="02020603050405020304" pitchFamily="18" charset="0"/>
              </a:rPr>
              <a:t>may become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pot-bellied.</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5-</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Coughing.</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Diagnosis</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Clinical </a:t>
            </a:r>
            <a:r>
              <a:rPr lang="en-US" sz="2400" dirty="0">
                <a:solidFill>
                  <a:schemeClr val="accent1">
                    <a:lumMod val="75000"/>
                  </a:schemeClr>
                </a:solidFill>
                <a:latin typeface="Times New Roman" panose="02020603050405020304" pitchFamily="18" charset="0"/>
                <a:cs typeface="Times New Roman" panose="02020603050405020304" pitchFamily="18" charset="0"/>
              </a:rPr>
              <a:t>signs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Fecal </a:t>
            </a:r>
            <a:r>
              <a:rPr lang="en-US" sz="2400" dirty="0">
                <a:solidFill>
                  <a:schemeClr val="accent1">
                    <a:lumMod val="75000"/>
                  </a:schemeClr>
                </a:solidFill>
                <a:latin typeface="Times New Roman" panose="02020603050405020304" pitchFamily="18" charset="0"/>
                <a:cs typeface="Times New Roman" panose="02020603050405020304" pitchFamily="18" charset="0"/>
              </a:rPr>
              <a:t>exam.</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Serological </a:t>
            </a:r>
            <a:r>
              <a:rPr lang="en-US" sz="2400" dirty="0">
                <a:solidFill>
                  <a:schemeClr val="accent1">
                    <a:lumMod val="75000"/>
                  </a:schemeClr>
                </a:solidFill>
                <a:latin typeface="Times New Roman" panose="02020603050405020304" pitchFamily="18" charset="0"/>
                <a:cs typeface="Times New Roman" panose="02020603050405020304" pitchFamily="18" charset="0"/>
              </a:rPr>
              <a:t>exam.</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4">
                                            <p:txEl>
                                              <p:pRg st="9" end="9"/>
                                            </p:txEl>
                                          </p:spTgt>
                                        </p:tgtEl>
                                      </p:cBhvr>
                                    </p:animEffect>
                                    <p:animScale>
                                      <p:cBhvr>
                                        <p:cTn id="12" dur="250" autoRev="1" fill="hold"/>
                                        <p:tgtEl>
                                          <p:spTgt spid="4">
                                            <p:txEl>
                                              <p:pRg st="9" end="9"/>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2308324"/>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Treatment</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Anthelmintic used in horses are effective against adult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ascaris</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Rx,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thiabendazaol</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mebendazaol</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fenbendazaol</a:t>
            </a:r>
            <a:r>
              <a:rPr lang="en-US" sz="2400" dirty="0">
                <a:solidFill>
                  <a:schemeClr val="accent1">
                    <a:lumMod val="75000"/>
                  </a:schemeClr>
                </a:solidFill>
                <a:latin typeface="Times New Roman" panose="02020603050405020304" pitchFamily="18" charset="0"/>
                <a:cs typeface="Times New Roman" panose="02020603050405020304" pitchFamily="18" charset="0"/>
              </a:rPr>
              <a:t> and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haloxon</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xEl>
                                              <p:pRg st="2" end="2"/>
                                            </p:txEl>
                                          </p:spTgt>
                                        </p:tgtEl>
                                      </p:cBhvr>
                                    </p:animEffect>
                                    <p:animScale>
                                      <p:cBhvr>
                                        <p:cTn id="7" dur="250" autoRev="1" fill="hold"/>
                                        <p:tgtEl>
                                          <p:spTgt spid="4">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 calcmode="lin" valueType="num">
                                      <p:cBhvr>
                                        <p:cTn id="12"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3"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14"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15" dur="1000"/>
                                        <p:tgtEl>
                                          <p:spTgt spid="4">
                                            <p:txEl>
                                              <p:pRg st="3" end="3"/>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 calcmode="lin" valueType="num">
                                      <p:cBhvr>
                                        <p:cTn id="18"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19"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0"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21"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extLst>
              <a:ext uri="{28A0092B-C50C-407E-A947-70E740481C1C}">
                <a14:useLocalDpi xmlns="" xmlns:a14="http://schemas.microsoft.com/office/drawing/2010/main" val="0"/>
              </a:ext>
            </a:extLst>
          </a:blip>
          <a:srcRect t="27008" b="26837"/>
          <a:stretch/>
        </p:blipFill>
        <p:spPr>
          <a:xfrm>
            <a:off x="0" y="0"/>
            <a:ext cx="9144000" cy="5143500"/>
          </a:xfrm>
          <a:prstGeom prst="rect">
            <a:avLst/>
          </a:prstGeom>
        </p:spPr>
      </p:pic>
    </p:spTree>
    <p:extLst>
      <p:ext uri="{BB962C8B-B14F-4D97-AF65-F5344CB8AC3E}">
        <p14:creationId xmlns="" xmlns:p14="http://schemas.microsoft.com/office/powerpoint/2010/main" val="3155986156"/>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187624" y="699542"/>
            <a:ext cx="6624736" cy="2862322"/>
          </a:xfrm>
          <a:prstGeom prst="rect">
            <a:avLst/>
          </a:prstGeom>
          <a:noFill/>
        </p:spPr>
        <p:txBody>
          <a:bodyPr wrap="square" rtlCol="0">
            <a:spAutoFit/>
          </a:bodyPr>
          <a:lstStyle/>
          <a:p>
            <a:pPr algn="ctr"/>
            <a:r>
              <a:rPr lang="en-US" sz="5400" b="1" dirty="0">
                <a:solidFill>
                  <a:schemeClr val="accent1">
                    <a:lumMod val="75000"/>
                  </a:schemeClr>
                </a:solidFill>
                <a:latin typeface="Times New Roman" panose="02020603050405020304" pitchFamily="18" charset="0"/>
                <a:cs typeface="Times New Roman" panose="02020603050405020304" pitchFamily="18" charset="0"/>
              </a:rPr>
              <a:t>CHAPTER TWO</a:t>
            </a:r>
            <a:endParaRPr lang="en-US" sz="5400" dirty="0">
              <a:solidFill>
                <a:schemeClr val="accent1">
                  <a:lumMod val="75000"/>
                </a:schemeClr>
              </a:solidFill>
              <a:latin typeface="Times New Roman" panose="02020603050405020304" pitchFamily="18" charset="0"/>
              <a:cs typeface="Times New Roman" panose="02020603050405020304" pitchFamily="18" charset="0"/>
            </a:endParaRPr>
          </a:p>
          <a:p>
            <a:pPr algn="ctr"/>
            <a:r>
              <a:rPr lang="en-US" sz="5400" b="1" dirty="0">
                <a:solidFill>
                  <a:schemeClr val="accent1">
                    <a:lumMod val="75000"/>
                  </a:schemeClr>
                </a:solidFill>
                <a:latin typeface="Times New Roman" panose="02020603050405020304" pitchFamily="18" charset="0"/>
                <a:cs typeface="Times New Roman" panose="02020603050405020304" pitchFamily="18" charset="0"/>
              </a:rPr>
              <a:t> </a:t>
            </a:r>
            <a:endParaRPr lang="en-US" sz="5400" dirty="0">
              <a:solidFill>
                <a:schemeClr val="accent1">
                  <a:lumMod val="75000"/>
                </a:schemeClr>
              </a:solidFill>
              <a:latin typeface="Times New Roman" panose="02020603050405020304" pitchFamily="18" charset="0"/>
              <a:cs typeface="Times New Roman" panose="02020603050405020304" pitchFamily="18" charset="0"/>
            </a:endParaRPr>
          </a:p>
          <a:p>
            <a:pPr algn="ctr"/>
            <a:r>
              <a:rPr lang="en-US" sz="5400" b="1" dirty="0">
                <a:solidFill>
                  <a:schemeClr val="accent6">
                    <a:lumMod val="75000"/>
                  </a:schemeClr>
                </a:solidFill>
                <a:effectLst>
                  <a:glow rad="139700">
                    <a:schemeClr val="accent2">
                      <a:satMod val="175000"/>
                      <a:alpha val="40000"/>
                    </a:schemeClr>
                  </a:glow>
                </a:effectLst>
                <a:latin typeface="Times New Roman" panose="02020603050405020304" pitchFamily="18" charset="0"/>
                <a:cs typeface="Times New Roman" panose="02020603050405020304" pitchFamily="18" charset="0"/>
              </a:rPr>
              <a:t>NEMATODA</a:t>
            </a:r>
            <a:endParaRPr lang="en-US" sz="5400" dirty="0">
              <a:solidFill>
                <a:schemeClr val="accent6">
                  <a:lumMod val="75000"/>
                </a:schemeClr>
              </a:solidFill>
              <a:effectLst>
                <a:glow rad="139700">
                  <a:schemeClr val="accent2">
                    <a:satMod val="175000"/>
                    <a:alpha val="40000"/>
                  </a:schemeClr>
                </a:glow>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 xmlns:p14="http://schemas.microsoft.com/office/powerpoint/2010/main" val="260353229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80">
                                          <p:stCondLst>
                                            <p:cond delay="0"/>
                                          </p:stCondLst>
                                        </p:cTn>
                                        <p:tgtEl>
                                          <p:spTgt spid="4">
                                            <p:txEl>
                                              <p:pRg st="2" end="2"/>
                                            </p:txEl>
                                          </p:spTgt>
                                        </p:tgtEl>
                                      </p:cBhvr>
                                    </p:animEffect>
                                    <p:anim calcmode="lin" valueType="num">
                                      <p:cBhvr>
                                        <p:cTn id="8"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2" end="2"/>
                                            </p:txEl>
                                          </p:spTgt>
                                        </p:tgtEl>
                                      </p:cBhvr>
                                      <p:to x="100000" y="60000"/>
                                    </p:animScale>
                                    <p:animScale>
                                      <p:cBhvr>
                                        <p:cTn id="14" dur="166" decel="50000">
                                          <p:stCondLst>
                                            <p:cond delay="676"/>
                                          </p:stCondLst>
                                        </p:cTn>
                                        <p:tgtEl>
                                          <p:spTgt spid="4">
                                            <p:txEl>
                                              <p:pRg st="2" end="2"/>
                                            </p:txEl>
                                          </p:spTgt>
                                        </p:tgtEl>
                                      </p:cBhvr>
                                      <p:to x="100000" y="100000"/>
                                    </p:animScale>
                                    <p:animScale>
                                      <p:cBhvr>
                                        <p:cTn id="15" dur="26">
                                          <p:stCondLst>
                                            <p:cond delay="1312"/>
                                          </p:stCondLst>
                                        </p:cTn>
                                        <p:tgtEl>
                                          <p:spTgt spid="4">
                                            <p:txEl>
                                              <p:pRg st="2" end="2"/>
                                            </p:txEl>
                                          </p:spTgt>
                                        </p:tgtEl>
                                      </p:cBhvr>
                                      <p:to x="100000" y="80000"/>
                                    </p:animScale>
                                    <p:animScale>
                                      <p:cBhvr>
                                        <p:cTn id="16" dur="166" decel="50000">
                                          <p:stCondLst>
                                            <p:cond delay="1338"/>
                                          </p:stCondLst>
                                        </p:cTn>
                                        <p:tgtEl>
                                          <p:spTgt spid="4">
                                            <p:txEl>
                                              <p:pRg st="2" end="2"/>
                                            </p:txEl>
                                          </p:spTgt>
                                        </p:tgtEl>
                                      </p:cBhvr>
                                      <p:to x="100000" y="100000"/>
                                    </p:animScale>
                                    <p:animScale>
                                      <p:cBhvr>
                                        <p:cTn id="17" dur="26">
                                          <p:stCondLst>
                                            <p:cond delay="1642"/>
                                          </p:stCondLst>
                                        </p:cTn>
                                        <p:tgtEl>
                                          <p:spTgt spid="4">
                                            <p:txEl>
                                              <p:pRg st="2" end="2"/>
                                            </p:txEl>
                                          </p:spTgt>
                                        </p:tgtEl>
                                      </p:cBhvr>
                                      <p:to x="100000" y="90000"/>
                                    </p:animScale>
                                    <p:animScale>
                                      <p:cBhvr>
                                        <p:cTn id="18" dur="166" decel="50000">
                                          <p:stCondLst>
                                            <p:cond delay="1668"/>
                                          </p:stCondLst>
                                        </p:cTn>
                                        <p:tgtEl>
                                          <p:spTgt spid="4">
                                            <p:txEl>
                                              <p:pRg st="2" end="2"/>
                                            </p:txEl>
                                          </p:spTgt>
                                        </p:tgtEl>
                                      </p:cBhvr>
                                      <p:to x="100000" y="100000"/>
                                    </p:animScale>
                                    <p:animScale>
                                      <p:cBhvr>
                                        <p:cTn id="19" dur="26">
                                          <p:stCondLst>
                                            <p:cond delay="1808"/>
                                          </p:stCondLst>
                                        </p:cTn>
                                        <p:tgtEl>
                                          <p:spTgt spid="4">
                                            <p:txEl>
                                              <p:pRg st="2" end="2"/>
                                            </p:txEl>
                                          </p:spTgt>
                                        </p:tgtEl>
                                      </p:cBhvr>
                                      <p:to x="100000" y="95000"/>
                                    </p:animScale>
                                    <p:animScale>
                                      <p:cBhvr>
                                        <p:cTn id="20"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err="1" smtClean="0">
                <a:solidFill>
                  <a:schemeClr val="accent6">
                    <a:lumMod val="75000"/>
                  </a:schemeClr>
                </a:solidFill>
                <a:latin typeface="Times New Roman" panose="02020603050405020304" pitchFamily="18" charset="0"/>
                <a:cs typeface="Times New Roman" panose="02020603050405020304" pitchFamily="18" charset="0"/>
              </a:rPr>
              <a:t>Nematoda</a:t>
            </a:r>
            <a:r>
              <a:rPr lang="en-US" sz="2400" dirty="0" smtClean="0">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Are free- living or parasitic ,un segmented worm ,usually cylindrical and elongate in shape, with </a:t>
            </a:r>
            <a:r>
              <a:rPr lang="en-US" sz="2400" b="1" dirty="0">
                <a:solidFill>
                  <a:schemeClr val="accent6">
                    <a:lumMod val="75000"/>
                  </a:schemeClr>
                </a:solidFill>
                <a:latin typeface="Times New Roman" panose="02020603050405020304" pitchFamily="18" charset="0"/>
                <a:cs typeface="Times New Roman" panose="02020603050405020304" pitchFamily="18" charset="0"/>
              </a:rPr>
              <a:t>General </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characteristics: </a:t>
            </a:r>
            <a:endParaRPr lang="en-US" sz="2400" dirty="0" smtClean="0">
              <a:solidFill>
                <a:schemeClr val="accent6">
                  <a:lumMod val="75000"/>
                </a:schemeClr>
              </a:solidFill>
              <a:latin typeface="Times New Roman" panose="02020603050405020304" pitchFamily="18" charset="0"/>
              <a:cs typeface="Times New Roman" panose="02020603050405020304" pitchFamily="18" charset="0"/>
            </a:endParaRPr>
          </a:p>
          <a:p>
            <a:pPr algn="l"/>
            <a:endParaRPr lang="en-US" sz="2400" b="1" dirty="0" smtClean="0">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Un </a:t>
            </a:r>
            <a:r>
              <a:rPr lang="en-US" sz="2400" dirty="0">
                <a:solidFill>
                  <a:schemeClr val="accent1">
                    <a:lumMod val="75000"/>
                  </a:schemeClr>
                </a:solidFill>
                <a:latin typeface="Times New Roman" panose="02020603050405020304" pitchFamily="18" charset="0"/>
                <a:cs typeface="Times New Roman" panose="02020603050405020304" pitchFamily="18" charset="0"/>
              </a:rPr>
              <a:t>segmented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worm. </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Usually </a:t>
            </a:r>
            <a:r>
              <a:rPr lang="en-US" sz="2400" dirty="0">
                <a:solidFill>
                  <a:schemeClr val="accent1">
                    <a:lumMod val="75000"/>
                  </a:schemeClr>
                </a:solidFill>
                <a:latin typeface="Times New Roman" panose="02020603050405020304" pitchFamily="18" charset="0"/>
                <a:cs typeface="Times New Roman" panose="02020603050405020304" pitchFamily="18" charset="0"/>
              </a:rPr>
              <a:t>cylindrical and elongate in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shape.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3-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An alimentary canal is present and consisted of</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p>
          <a:p>
            <a:pPr algn="l"/>
            <a:endParaRPr lang="en-US" sz="2400" dirty="0" smtClean="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Mouth</a:t>
            </a:r>
            <a:r>
              <a:rPr lang="en-US" sz="2400" dirty="0">
                <a:solidFill>
                  <a:schemeClr val="accent1">
                    <a:lumMod val="75000"/>
                  </a:schemeClr>
                </a:solidFill>
                <a:latin typeface="Times New Roman" panose="02020603050405020304" pitchFamily="18" charset="0"/>
                <a:cs typeface="Times New Roman" panose="02020603050405020304" pitchFamily="18" charset="0"/>
              </a:rPr>
              <a:t>: which has thick cuticular walls and may contain special tooth-like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structures.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smtClean="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8534105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circle(in)">
                                      <p:cBhvr>
                                        <p:cTn id="7" dur="2000"/>
                                        <p:tgtEl>
                                          <p:spTgt spid="4">
                                            <p:txEl>
                                              <p:pRg st="4" end="4"/>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circle(in)">
                                      <p:cBhvr>
                                        <p:cTn id="10" dur="2000"/>
                                        <p:tgtEl>
                                          <p:spTgt spid="4">
                                            <p:txEl>
                                              <p:pRg st="5" end="5"/>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circle(in)">
                                      <p:cBhvr>
                                        <p:cTn id="13" dur="2000"/>
                                        <p:tgtEl>
                                          <p:spTgt spid="4">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4">
                                            <p:txEl>
                                              <p:pRg st="8" end="8"/>
                                            </p:txEl>
                                          </p:spTgt>
                                        </p:tgtEl>
                                        <p:attrNameLst>
                                          <p:attrName>style.visibility</p:attrName>
                                        </p:attrNameLst>
                                      </p:cBhvr>
                                      <p:to>
                                        <p:strVal val="visible"/>
                                      </p:to>
                                    </p:set>
                                    <p:anim calcmode="lin" valueType="num">
                                      <p:cBhvr>
                                        <p:cTn id="18"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19"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20"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21"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89248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Pharynx: which is usually cylindrical and surrounded by muscular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tissue.</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Oesophagus</a:t>
            </a:r>
            <a:r>
              <a:rPr lang="en-US" sz="2400" dirty="0">
                <a:solidFill>
                  <a:schemeClr val="accent1">
                    <a:lumMod val="75000"/>
                  </a:schemeClr>
                </a:solidFill>
                <a:latin typeface="Times New Roman" panose="02020603050405020304" pitchFamily="18" charset="0"/>
                <a:cs typeface="Times New Roman" panose="02020603050405020304" pitchFamily="18" charset="0"/>
              </a:rPr>
              <a:t>:  it is variation of structure that are used for the classification of species , it has wall contains three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oesophageal</a:t>
            </a:r>
            <a:r>
              <a:rPr lang="en-US" sz="2400" dirty="0">
                <a:solidFill>
                  <a:schemeClr val="accent1">
                    <a:lumMod val="75000"/>
                  </a:schemeClr>
                </a:solidFill>
                <a:latin typeface="Times New Roman" panose="02020603050405020304" pitchFamily="18" charset="0"/>
                <a:cs typeface="Times New Roman" panose="02020603050405020304" pitchFamily="18" charset="0"/>
              </a:rPr>
              <a:t> glands.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intestine is simple tube ,it leads into the rectum into cloaca in </a:t>
            </a:r>
            <a:endParaRPr lang="en-US" sz="2400" dirty="0" smtClean="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male </a:t>
            </a:r>
            <a:r>
              <a:rPr lang="en-US" sz="2400" dirty="0">
                <a:solidFill>
                  <a:schemeClr val="accent1">
                    <a:lumMod val="75000"/>
                  </a:schemeClr>
                </a:solidFill>
                <a:latin typeface="Times New Roman" panose="02020603050405020304" pitchFamily="18" charset="0"/>
                <a:cs typeface="Times New Roman" panose="02020603050405020304" pitchFamily="18" charset="0"/>
              </a:rPr>
              <a:t>and anus in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female.</a:t>
            </a:r>
          </a:p>
          <a:p>
            <a:pPr algn="l"/>
            <a:endParaRPr lang="en-US" sz="2400" dirty="0" smtClean="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4-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Tapering </a:t>
            </a:r>
            <a:r>
              <a:rPr lang="en-US" sz="2400" dirty="0">
                <a:solidFill>
                  <a:schemeClr val="accent1">
                    <a:lumMod val="75000"/>
                  </a:schemeClr>
                </a:solidFill>
                <a:latin typeface="Times New Roman" panose="02020603050405020304" pitchFamily="18" charset="0"/>
                <a:cs typeface="Times New Roman" panose="02020603050405020304" pitchFamily="18" charset="0"/>
              </a:rPr>
              <a:t>at the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extremities.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5-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cuticle which forms the covering is usually provided with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circular </a:t>
            </a:r>
            <a:r>
              <a:rPr lang="en-US" sz="2400" dirty="0">
                <a:solidFill>
                  <a:schemeClr val="accent1">
                    <a:lumMod val="75000"/>
                  </a:schemeClr>
                </a:solidFill>
                <a:latin typeface="Times New Roman" panose="02020603050405020304" pitchFamily="18" charset="0"/>
                <a:cs typeface="Times New Roman" panose="02020603050405020304" pitchFamily="18" charset="0"/>
              </a:rPr>
              <a:t>annulations(</a:t>
            </a:r>
            <a:r>
              <a:rPr lang="en-US" sz="2400" dirty="0">
                <a:solidFill>
                  <a:schemeClr val="accent6">
                    <a:lumMod val="75000"/>
                  </a:schemeClr>
                </a:solidFill>
                <a:latin typeface="Times New Roman" panose="02020603050405020304" pitchFamily="18" charset="0"/>
                <a:cs typeface="Times New Roman" panose="02020603050405020304" pitchFamily="18" charset="0"/>
              </a:rPr>
              <a:t>not visible to the naked eye</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7241009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p:cTn id="1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p:cTn id="23"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4" end="4"/>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p:cTn id="29"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circle(in)">
                                      <p:cBhvr>
                                        <p:cTn id="37" dur="2000"/>
                                        <p:tgtEl>
                                          <p:spTgt spid="4">
                                            <p:txEl>
                                              <p:pRg st="7" end="7"/>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circle(in)">
                                      <p:cBhvr>
                                        <p:cTn id="40"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524315"/>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6-</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body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cutical</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may </a:t>
            </a:r>
            <a:r>
              <a:rPr lang="en-US" sz="2400" dirty="0">
                <a:solidFill>
                  <a:schemeClr val="accent1">
                    <a:lumMod val="75000"/>
                  </a:schemeClr>
                </a:solidFill>
                <a:latin typeface="Times New Roman" panose="02020603050405020304" pitchFamily="18" charset="0"/>
                <a:cs typeface="Times New Roman" panose="02020603050405020304" pitchFamily="18" charset="0"/>
              </a:rPr>
              <a:t>be smooth or have longitudinal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striation.</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7-</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cuticula</a:t>
            </a:r>
            <a:r>
              <a:rPr lang="en-US" sz="2400" dirty="0">
                <a:solidFill>
                  <a:schemeClr val="accent1">
                    <a:lumMod val="75000"/>
                  </a:schemeClr>
                </a:solidFill>
                <a:latin typeface="Times New Roman" panose="02020603050405020304" pitchFamily="18" charset="0"/>
                <a:cs typeface="Times New Roman" panose="02020603050405020304" pitchFamily="18" charset="0"/>
              </a:rPr>
              <a:t> is relatively thick in nematodes and is continuous with the cuticular lining of the buccal cavity , 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oesophagus</a:t>
            </a:r>
            <a:r>
              <a:rPr lang="en-US" sz="2400" dirty="0">
                <a:solidFill>
                  <a:schemeClr val="accent1">
                    <a:lumMod val="75000"/>
                  </a:schemeClr>
                </a:solidFill>
                <a:latin typeface="Times New Roman" panose="02020603050405020304" pitchFamily="18" charset="0"/>
                <a:cs typeface="Times New Roman" panose="02020603050405020304" pitchFamily="18" charset="0"/>
              </a:rPr>
              <a:t> ,the rectum and the distal portion of the genital ducts.</a:t>
            </a: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6">
                    <a:lumMod val="75000"/>
                  </a:schemeClr>
                </a:solidFill>
                <a:latin typeface="Times New Roman" panose="02020603050405020304" pitchFamily="18" charset="0"/>
                <a:cs typeface="Times New Roman" panose="02020603050405020304" pitchFamily="18" charset="0"/>
              </a:rPr>
              <a:t>8-</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Cuticula</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may form special adhesive structures like;</a:t>
            </a: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Hooks or cephalic collar, cervical alae, bursa, papillae, lips, buccal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capsule.</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9-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body layers consisting of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an (</a:t>
            </a:r>
            <a:r>
              <a:rPr lang="en-US" sz="2400" dirty="0">
                <a:solidFill>
                  <a:schemeClr val="accent6">
                    <a:lumMod val="75000"/>
                  </a:schemeClr>
                </a:solidFill>
                <a:latin typeface="Times New Roman" panose="02020603050405020304" pitchFamily="18" charset="0"/>
                <a:cs typeface="Times New Roman" panose="02020603050405020304" pitchFamily="18" charset="0"/>
              </a:rPr>
              <a:t>outer layer is cortical ;matrix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layer, fiber </a:t>
            </a:r>
            <a:r>
              <a:rPr lang="en-US" sz="2400" dirty="0">
                <a:solidFill>
                  <a:schemeClr val="accent6">
                    <a:lumMod val="75000"/>
                  </a:schemeClr>
                </a:solidFill>
                <a:latin typeface="Times New Roman" panose="02020603050405020304" pitchFamily="18" charset="0"/>
                <a:cs typeface="Times New Roman" panose="02020603050405020304" pitchFamily="18" charset="0"/>
              </a:rPr>
              <a:t>layer</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circle(in)">
                                      <p:cBhvr>
                                        <p:cTn id="16" dur="2000"/>
                                        <p:tgtEl>
                                          <p:spTgt spid="4">
                                            <p:txEl>
                                              <p:pRg st="5" end="5"/>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circle(in)">
                                      <p:cBhvr>
                                        <p:cTn id="19"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80434"/>
            <a:ext cx="8640960" cy="3046988"/>
          </a:xfrm>
          <a:prstGeom prst="rect">
            <a:avLst/>
          </a:prstGeom>
          <a:noFill/>
        </p:spPr>
        <p:txBody>
          <a:bodyPr wrap="square" rtlCol="0">
            <a:spAutoFit/>
          </a:bodyPr>
          <a:lstStyle/>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10-</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They are well supplied with nerve fibers &amp;glandular structure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11-</a:t>
            </a:r>
            <a:r>
              <a:rPr lang="en-US" sz="2400" dirty="0">
                <a:solidFill>
                  <a:schemeClr val="accent1">
                    <a:lumMod val="75000"/>
                  </a:schemeClr>
                </a:solidFill>
                <a:latin typeface="Times New Roman" panose="02020603050405020304" pitchFamily="18" charset="0"/>
                <a:cs typeface="Times New Roman" panose="02020603050405020304" pitchFamily="18" charset="0"/>
              </a:rPr>
              <a:t> The part of the body behind the anal or cloacal opening is called the tail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12-</a:t>
            </a:r>
            <a:r>
              <a:rPr lang="en-US" sz="2400" dirty="0">
                <a:solidFill>
                  <a:schemeClr val="accent1">
                    <a:lumMod val="75000"/>
                  </a:schemeClr>
                </a:solidFill>
                <a:latin typeface="Times New Roman" panose="02020603050405020304" pitchFamily="18" charset="0"/>
                <a:cs typeface="Times New Roman" panose="02020603050405020304" pitchFamily="18" charset="0"/>
              </a:rPr>
              <a:t> The excretory system ,which is also osmoregulatory,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13-</a:t>
            </a:r>
            <a:r>
              <a:rPr lang="en-US" sz="2400" dirty="0">
                <a:solidFill>
                  <a:schemeClr val="accent1">
                    <a:lumMod val="75000"/>
                  </a:schemeClr>
                </a:solidFill>
                <a:latin typeface="Times New Roman" panose="02020603050405020304" pitchFamily="18" charset="0"/>
                <a:cs typeface="Times New Roman" panose="02020603050405020304" pitchFamily="18" charset="0"/>
              </a:rPr>
              <a:t> It is a separated sex.</a:t>
            </a:r>
          </a:p>
          <a:p>
            <a:pPr algn="l"/>
            <a:endParaRPr lang="en-US" sz="2400" dirty="0">
              <a:latin typeface="Times New Roman" panose="02020603050405020304" pitchFamily="18" charset="0"/>
              <a:cs typeface="Times New Roman" panose="02020603050405020304" pitchFamily="18" charset="0"/>
            </a:endParaRPr>
          </a:p>
        </p:txBody>
      </p:sp>
      <p:sp>
        <p:nvSpPr>
          <p:cNvPr id="3" name="مربع نص 2"/>
          <p:cNvSpPr txBox="1"/>
          <p:nvPr/>
        </p:nvSpPr>
        <p:spPr>
          <a:xfrm>
            <a:off x="251520" y="195486"/>
            <a:ext cx="8640960" cy="83099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circle(in)">
                                      <p:cBhvr>
                                        <p:cTn id="16"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FAMILY: </a:t>
            </a:r>
            <a:r>
              <a:rPr lang="en-US" sz="2400" b="1" dirty="0">
                <a:solidFill>
                  <a:schemeClr val="accent6">
                    <a:lumMod val="75000"/>
                  </a:schemeClr>
                </a:solidFill>
                <a:latin typeface="Times New Roman" panose="02020603050405020304" pitchFamily="18" charset="0"/>
                <a:cs typeface="Times New Roman" panose="02020603050405020304" pitchFamily="18" charset="0"/>
              </a:rPr>
              <a:t>ASCARODIDAE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General </a:t>
            </a:r>
            <a:r>
              <a:rPr lang="en-US" sz="2400" b="1" dirty="0">
                <a:solidFill>
                  <a:schemeClr val="accent6">
                    <a:lumMod val="75000"/>
                  </a:schemeClr>
                </a:solidFill>
                <a:latin typeface="Times New Roman" panose="02020603050405020304" pitchFamily="18" charset="0"/>
                <a:cs typeface="Times New Roman" panose="02020603050405020304" pitchFamily="18" charset="0"/>
              </a:rPr>
              <a:t>Characteristics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Mostly large nematodes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Mouth </a:t>
            </a:r>
            <a:r>
              <a:rPr lang="en-US" sz="2400" dirty="0">
                <a:solidFill>
                  <a:schemeClr val="accent1">
                    <a:lumMod val="75000"/>
                  </a:schemeClr>
                </a:solidFill>
                <a:latin typeface="Times New Roman" panose="02020603050405020304" pitchFamily="18" charset="0"/>
                <a:cs typeface="Times New Roman" panose="02020603050405020304" pitchFamily="18" charset="0"/>
              </a:rPr>
              <a:t>surrounded by three lips.</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No </a:t>
            </a:r>
            <a:r>
              <a:rPr lang="en-US" sz="2400" dirty="0">
                <a:solidFill>
                  <a:schemeClr val="accent1">
                    <a:lumMod val="75000"/>
                  </a:schemeClr>
                </a:solidFill>
                <a:latin typeface="Times New Roman" panose="02020603050405020304" pitchFamily="18" charset="0"/>
                <a:cs typeface="Times New Roman" panose="02020603050405020304" pitchFamily="18" charset="0"/>
              </a:rPr>
              <a:t>buccal capsule.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Oesophagus</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usually lacks posterior bulb.</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Intestine </a:t>
            </a:r>
            <a:r>
              <a:rPr lang="en-US" sz="2400" dirty="0">
                <a:solidFill>
                  <a:schemeClr val="accent1">
                    <a:lumMod val="75000"/>
                  </a:schemeClr>
                </a:solidFill>
                <a:latin typeface="Times New Roman" panose="02020603050405020304" pitchFamily="18" charset="0"/>
                <a:cs typeface="Times New Roman" panose="02020603050405020304" pitchFamily="18" charset="0"/>
              </a:rPr>
              <a:t>may have caeca .</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Tail of female blunt, of male frequently coiled.</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Two spicules in the male.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Life </a:t>
            </a:r>
            <a:r>
              <a:rPr lang="en-US" sz="2400" dirty="0">
                <a:solidFill>
                  <a:schemeClr val="accent1">
                    <a:lumMod val="75000"/>
                  </a:schemeClr>
                </a:solidFill>
                <a:latin typeface="Times New Roman" panose="02020603050405020304" pitchFamily="18" charset="0"/>
                <a:cs typeface="Times New Roman" panose="02020603050405020304" pitchFamily="18" charset="0"/>
              </a:rPr>
              <a:t>cycle may be direct or indirect.</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4">
                                            <p:txEl>
                                              <p:pRg st="3" end="3"/>
                                            </p:txEl>
                                          </p:spTgt>
                                        </p:tgtEl>
                                      </p:cBhvr>
                                    </p:animEffect>
                                    <p:animScale>
                                      <p:cBhvr>
                                        <p:cTn id="15" dur="250" autoRev="1" fill="hold"/>
                                        <p:tgtEl>
                                          <p:spTgt spid="4">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4893647"/>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ctr"/>
            <a:r>
              <a:rPr lang="en-US" sz="2400" b="1" i="1" dirty="0" err="1">
                <a:solidFill>
                  <a:schemeClr val="accent6">
                    <a:lumMod val="75000"/>
                  </a:schemeClr>
                </a:solidFill>
                <a:latin typeface="Times New Roman" panose="02020603050405020304" pitchFamily="18" charset="0"/>
                <a:cs typeface="Times New Roman" panose="02020603050405020304" pitchFamily="18" charset="0"/>
              </a:rPr>
              <a:t>Parascaris</a:t>
            </a:r>
            <a:r>
              <a:rPr lang="en-US" sz="2400" b="1" i="1" dirty="0">
                <a:solidFill>
                  <a:schemeClr val="accent6">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6">
                    <a:lumMod val="75000"/>
                  </a:schemeClr>
                </a:solidFill>
                <a:latin typeface="Times New Roman" panose="02020603050405020304" pitchFamily="18" charset="0"/>
                <a:cs typeface="Times New Roman" panose="02020603050405020304" pitchFamily="18" charset="0"/>
              </a:rPr>
              <a:t>equorum</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6">
                    <a:lumMod val="75000"/>
                  </a:schemeClr>
                </a:solidFill>
                <a:latin typeface="Times New Roman" panose="02020603050405020304" pitchFamily="18" charset="0"/>
                <a:cs typeface="Times New Roman" panose="02020603050405020304" pitchFamily="18" charset="0"/>
              </a:rPr>
              <a:t>General Characteristics</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Occurs </a:t>
            </a:r>
            <a:r>
              <a:rPr lang="en-US" sz="2400" dirty="0">
                <a:solidFill>
                  <a:schemeClr val="accent1">
                    <a:lumMod val="75000"/>
                  </a:schemeClr>
                </a:solidFill>
                <a:latin typeface="Times New Roman" panose="02020603050405020304" pitchFamily="18" charset="0"/>
                <a:cs typeface="Times New Roman" panose="02020603050405020304" pitchFamily="18" charset="0"/>
              </a:rPr>
              <a:t>in the small intestine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host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equines </a:t>
            </a:r>
            <a:r>
              <a:rPr lang="en-US" sz="2400" dirty="0">
                <a:solidFill>
                  <a:schemeClr val="accent1">
                    <a:lumMod val="75000"/>
                  </a:schemeClr>
                </a:solidFill>
                <a:latin typeface="Times New Roman" panose="02020603050405020304" pitchFamily="18" charset="0"/>
                <a:cs typeface="Times New Roman" panose="02020603050405020304" pitchFamily="18" charset="0"/>
              </a:rPr>
              <a:t>including the zebra and perhaps also cattle.</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males are </a:t>
            </a:r>
            <a:r>
              <a:rPr lang="en-US" sz="2400" dirty="0">
                <a:solidFill>
                  <a:schemeClr val="accent6">
                    <a:lumMod val="75000"/>
                  </a:schemeClr>
                </a:solidFill>
                <a:latin typeface="Times New Roman" panose="02020603050405020304" pitchFamily="18" charset="0"/>
                <a:cs typeface="Times New Roman" panose="02020603050405020304" pitchFamily="18" charset="0"/>
              </a:rPr>
              <a:t>15-28cm</a:t>
            </a:r>
            <a:r>
              <a:rPr lang="en-US" sz="2400" dirty="0">
                <a:solidFill>
                  <a:schemeClr val="accent1">
                    <a:lumMod val="75000"/>
                  </a:schemeClr>
                </a:solidFill>
                <a:latin typeface="Times New Roman" panose="02020603050405020304" pitchFamily="18" charset="0"/>
                <a:cs typeface="Times New Roman" panose="02020603050405020304" pitchFamily="18" charset="0"/>
              </a:rPr>
              <a:t> long and the females up to </a:t>
            </a:r>
            <a:r>
              <a:rPr lang="en-US" sz="2400" dirty="0">
                <a:solidFill>
                  <a:schemeClr val="accent6">
                    <a:lumMod val="75000"/>
                  </a:schemeClr>
                </a:solidFill>
                <a:latin typeface="Times New Roman" panose="02020603050405020304" pitchFamily="18" charset="0"/>
                <a:cs typeface="Times New Roman" panose="02020603050405020304" pitchFamily="18" charset="0"/>
              </a:rPr>
              <a:t>50cm</a:t>
            </a:r>
            <a:r>
              <a:rPr lang="en-US" sz="2400" dirty="0">
                <a:solidFill>
                  <a:schemeClr val="accent1">
                    <a:lumMod val="75000"/>
                  </a:schemeClr>
                </a:solidFill>
                <a:latin typeface="Times New Roman" panose="02020603050405020304" pitchFamily="18" charset="0"/>
                <a:cs typeface="Times New Roman" panose="02020603050405020304" pitchFamily="18" charset="0"/>
              </a:rPr>
              <a:t> by </a:t>
            </a:r>
            <a:r>
              <a:rPr lang="en-US" sz="2400" dirty="0">
                <a:solidFill>
                  <a:schemeClr val="accent6">
                    <a:lumMod val="75000"/>
                  </a:schemeClr>
                </a:solidFill>
                <a:latin typeface="Times New Roman" panose="02020603050405020304" pitchFamily="18" charset="0"/>
                <a:cs typeface="Times New Roman" panose="02020603050405020304" pitchFamily="18" charset="0"/>
              </a:rPr>
              <a:t>8mm</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It </a:t>
            </a:r>
            <a:r>
              <a:rPr lang="en-US" sz="2400" dirty="0">
                <a:solidFill>
                  <a:schemeClr val="accent1">
                    <a:lumMod val="75000"/>
                  </a:schemeClr>
                </a:solidFill>
                <a:latin typeface="Times New Roman" panose="02020603050405020304" pitchFamily="18" charset="0"/>
                <a:cs typeface="Times New Roman" panose="02020603050405020304" pitchFamily="18" charset="0"/>
              </a:rPr>
              <a:t>is a rigid ,stout worms with a large head.</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Having three main lips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 tail with small lateral alae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There </a:t>
            </a:r>
            <a:r>
              <a:rPr lang="en-US" sz="2400" dirty="0">
                <a:solidFill>
                  <a:schemeClr val="accent1">
                    <a:lumMod val="75000"/>
                  </a:schemeClr>
                </a:solidFill>
                <a:latin typeface="Times New Roman" panose="02020603050405020304" pitchFamily="18" charset="0"/>
                <a:cs typeface="Times New Roman" panose="02020603050405020304" pitchFamily="18" charset="0"/>
              </a:rPr>
              <a:t>are two double and three single pairs of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postcloacal</a:t>
            </a:r>
            <a:r>
              <a:rPr lang="en-US" sz="2400" dirty="0">
                <a:solidFill>
                  <a:schemeClr val="accent1">
                    <a:lumMod val="75000"/>
                  </a:schemeClr>
                </a:solidFill>
                <a:latin typeface="Times New Roman" panose="02020603050405020304" pitchFamily="18" charset="0"/>
                <a:cs typeface="Times New Roman" panose="02020603050405020304" pitchFamily="18" charset="0"/>
              </a:rPr>
              <a:t> papillae .</a:t>
            </a:r>
          </a:p>
          <a:p>
            <a:pPr algn="l"/>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spicules are about </a:t>
            </a:r>
            <a:r>
              <a:rPr lang="en-US" sz="2400" dirty="0">
                <a:solidFill>
                  <a:schemeClr val="accent6">
                    <a:lumMod val="75000"/>
                  </a:schemeClr>
                </a:solidFill>
                <a:latin typeface="Times New Roman" panose="02020603050405020304" pitchFamily="18" charset="0"/>
                <a:cs typeface="Times New Roman" panose="02020603050405020304" pitchFamily="18" charset="0"/>
              </a:rPr>
              <a:t>2-2.5mm</a:t>
            </a:r>
            <a:r>
              <a:rPr lang="en-US" sz="2400" dirty="0">
                <a:solidFill>
                  <a:schemeClr val="accent1">
                    <a:lumMod val="75000"/>
                  </a:schemeClr>
                </a:solidFill>
                <a:latin typeface="Times New Roman" panose="02020603050405020304" pitchFamily="18" charset="0"/>
                <a:cs typeface="Times New Roman" panose="02020603050405020304" pitchFamily="18" charset="0"/>
              </a:rPr>
              <a:t> long.</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xEl>
                                              <p:pRg st="2" end="2"/>
                                            </p:txEl>
                                          </p:spTgt>
                                        </p:tgtEl>
                                        <p:attrNameLst>
                                          <p:attrName>r</p:attrName>
                                        </p:attrNameLst>
                                      </p:cBhvr>
                                    </p:animRot>
                                    <p:animRot by="-240000">
                                      <p:cBhvr>
                                        <p:cTn id="7" dur="200" fill="hold">
                                          <p:stCondLst>
                                            <p:cond delay="200"/>
                                          </p:stCondLst>
                                        </p:cTn>
                                        <p:tgtEl>
                                          <p:spTgt spid="4">
                                            <p:txEl>
                                              <p:pRg st="2" end="2"/>
                                            </p:txEl>
                                          </p:spTgt>
                                        </p:tgtEl>
                                        <p:attrNameLst>
                                          <p:attrName>r</p:attrName>
                                        </p:attrNameLst>
                                      </p:cBhvr>
                                    </p:animRot>
                                    <p:animRot by="240000">
                                      <p:cBhvr>
                                        <p:cTn id="8" dur="200" fill="hold">
                                          <p:stCondLst>
                                            <p:cond delay="400"/>
                                          </p:stCondLst>
                                        </p:cTn>
                                        <p:tgtEl>
                                          <p:spTgt spid="4">
                                            <p:txEl>
                                              <p:pRg st="2" end="2"/>
                                            </p:txEl>
                                          </p:spTgt>
                                        </p:tgtEl>
                                        <p:attrNameLst>
                                          <p:attrName>r</p:attrName>
                                        </p:attrNameLst>
                                      </p:cBhvr>
                                    </p:animRot>
                                    <p:animRot by="-240000">
                                      <p:cBhvr>
                                        <p:cTn id="9" dur="200" fill="hold">
                                          <p:stCondLst>
                                            <p:cond delay="600"/>
                                          </p:stCondLst>
                                        </p:cTn>
                                        <p:tgtEl>
                                          <p:spTgt spid="4">
                                            <p:txEl>
                                              <p:pRg st="2" end="2"/>
                                            </p:txEl>
                                          </p:spTgt>
                                        </p:tgtEl>
                                        <p:attrNameLst>
                                          <p:attrName>r</p:attrName>
                                        </p:attrNameLst>
                                      </p:cBhvr>
                                    </p:animRot>
                                    <p:animRot by="120000">
                                      <p:cBhvr>
                                        <p:cTn id="10" dur="200" fill="hold">
                                          <p:stCondLst>
                                            <p:cond delay="800"/>
                                          </p:stCondLst>
                                        </p:cTn>
                                        <p:tgtEl>
                                          <p:spTgt spid="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4">
                                            <p:txEl>
                                              <p:pRg st="3" end="3"/>
                                            </p:txEl>
                                          </p:spTgt>
                                        </p:tgtEl>
                                      </p:cBhvr>
                                    </p:animEffect>
                                    <p:animScale>
                                      <p:cBhvr>
                                        <p:cTn id="15" dur="250" autoRev="1" fill="hold"/>
                                        <p:tgtEl>
                                          <p:spTgt spid="4">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95486"/>
            <a:ext cx="8640960" cy="1938992"/>
          </a:xfrm>
          <a:prstGeom prst="rect">
            <a:avLst/>
          </a:prstGeom>
          <a:noFill/>
        </p:spPr>
        <p:txBody>
          <a:bodyPr wrap="square" rtlCol="0">
            <a:spAutoFit/>
          </a:bodyPr>
          <a:lstStyle/>
          <a:p>
            <a:pPr algn="l"/>
            <a:r>
              <a:rPr lang="en-US" sz="2400"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NEMATODA</a:t>
            </a:r>
          </a:p>
          <a:p>
            <a:pPr algn="l"/>
            <a:endParaRPr lang="en-US" sz="2400" dirty="0">
              <a:latin typeface="Times New Roman" panose="02020603050405020304" pitchFamily="18" charset="0"/>
              <a:cs typeface="Times New Roman" panose="02020603050405020304" pitchFamily="18" charset="0"/>
            </a:endParaRP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The vulva is situated at the end of the first quarter of the body.</a:t>
            </a:r>
          </a:p>
          <a:p>
            <a:pPr algn="l"/>
            <a:r>
              <a:rPr lang="en-US" sz="2400" dirty="0">
                <a:solidFill>
                  <a:schemeClr val="accent6">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Eggs are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subglobular</a:t>
            </a:r>
            <a:r>
              <a:rPr lang="en-US" sz="2400" dirty="0">
                <a:solidFill>
                  <a:schemeClr val="accent1">
                    <a:lumMod val="75000"/>
                  </a:schemeClr>
                </a:solidFill>
                <a:latin typeface="Times New Roman" panose="02020603050405020304" pitchFamily="18" charset="0"/>
                <a:cs typeface="Times New Roman" panose="02020603050405020304" pitchFamily="18" charset="0"/>
              </a:rPr>
              <a:t> with thick.</a:t>
            </a:r>
          </a:p>
          <a:p>
            <a:pPr algn="l"/>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3949170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142</TotalTime>
  <Words>919</Words>
  <Application>Microsoft Office PowerPoint</Application>
  <PresentationFormat>On-screen Show (16:9)</PresentationFormat>
  <Paragraphs>137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دفق الهواء</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dell</cp:lastModifiedBy>
  <cp:revision>18</cp:revision>
  <dcterms:created xsi:type="dcterms:W3CDTF">2018-10-12T11:59:44Z</dcterms:created>
  <dcterms:modified xsi:type="dcterms:W3CDTF">2023-09-29T18:04:14Z</dcterms:modified>
</cp:coreProperties>
</file>